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59" r:id="rId11"/>
  </p:sldIdLst>
  <p:sldSz cx="12192000" cy="6858000"/>
  <p:notesSz cx="6865938" cy="999807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E108EB3-3B21-4D1D-9476-CCE1D034C9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A96687B-E9BF-4C0C-B28C-4C4A25F28B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ADDA364-784B-438E-8A0B-9D1570647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F55B4-5E70-429C-B442-D2CA7CC0F6AB}" type="datetimeFigureOut">
              <a:rPr lang="nb-NO" smtClean="0"/>
              <a:t>28.02.2021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7CDD948-0F11-44DB-8A39-096906BCD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D5B5212-002C-4F7D-84D0-A728CF57E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CF1C-B1B9-4D1A-9416-6CE27FF2ED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7228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558CC0B-ADA2-4BF2-8B91-E09816D65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F0CD68C-C21E-42D2-ADF1-21E12B5B16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EE08908-B0D2-469F-A571-AC6035716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F55B4-5E70-429C-B442-D2CA7CC0F6AB}" type="datetimeFigureOut">
              <a:rPr lang="nb-NO" smtClean="0"/>
              <a:t>28.02.2021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C60A721-A44F-40C0-AD7C-54BA152DE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EC60D15-6CD2-406D-B65A-0A9BD1AFD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CF1C-B1B9-4D1A-9416-6CE27FF2ED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81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C9992DE4-AD53-4F5D-B330-FD8D7EFDD6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03A90B4-5642-45E7-B128-0EC79932D4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FF0DFE4-49D8-4017-82B5-AEE43EA28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F55B4-5E70-429C-B442-D2CA7CC0F6AB}" type="datetimeFigureOut">
              <a:rPr lang="nb-NO" smtClean="0"/>
              <a:t>28.02.2021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B9977E4-E0D4-4CAA-A1D8-B6375ABE6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D86BE62-BE44-45FC-B3E2-ADA9A7F3C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CF1C-B1B9-4D1A-9416-6CE27FF2ED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07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EF4E5FA-7EFA-42CB-BF60-C557D1242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F5C12F7-2466-4CF7-8FEB-432E4BE71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466F202-5707-4597-AA40-8B3D27083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F55B4-5E70-429C-B442-D2CA7CC0F6AB}" type="datetimeFigureOut">
              <a:rPr lang="nb-NO" smtClean="0"/>
              <a:t>28.02.2021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8F5CD8E-051B-4A5A-8C80-C9CEC60E0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3DD0345-CF79-437F-994A-E201ED833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CF1C-B1B9-4D1A-9416-6CE27FF2ED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0895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AA6426-A215-4C98-B495-F6747C592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898A95C-7334-4394-8C98-14C9941CC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34332CF-1084-4D4B-BD28-F7BE0A07A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F55B4-5E70-429C-B442-D2CA7CC0F6AB}" type="datetimeFigureOut">
              <a:rPr lang="nb-NO" smtClean="0"/>
              <a:t>28.02.2021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3771557-2CA5-40D0-BD65-50A931B2B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FC7A29B-D423-436C-84EF-A66A18268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CF1C-B1B9-4D1A-9416-6CE27FF2ED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9247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958C3A8-9A13-418B-BDFF-98D3DD6E0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7BE2B5-EB1F-449A-B7B0-0B26B57B7A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75D3FC5-02E3-4694-A414-55EC7AF9D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21CA587-EBA7-4F82-A45B-2A285135E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F55B4-5E70-429C-B442-D2CA7CC0F6AB}" type="datetimeFigureOut">
              <a:rPr lang="nb-NO" smtClean="0"/>
              <a:t>28.02.2021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01E5C04-5384-4E1F-9A80-3587A7275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141BC8E-5AC0-4422-B352-0E31D899E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CF1C-B1B9-4D1A-9416-6CE27FF2ED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6280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B3FBEF3-B0A9-477B-86D6-F6C5DBBC9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4BB3FED-51A9-48AE-BA19-2FCC5401C5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ED6F3B1-EB9D-47C0-83E9-2E465E40BE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D149984-DFBD-4C8B-BC68-5EA3987ED8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B40254C3-BE34-4029-AD6D-6067BA019F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F87B448-B083-4E44-9D16-836C2C8D3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F55B4-5E70-429C-B442-D2CA7CC0F6AB}" type="datetimeFigureOut">
              <a:rPr lang="nb-NO" smtClean="0"/>
              <a:t>28.02.2021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F5781E9C-F8D9-42FE-8D01-F61122D6F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DADE41FC-67D0-43F1-9633-E43E41F77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CF1C-B1B9-4D1A-9416-6CE27FF2ED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4834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0AB334C-F68E-4829-A000-F76C64C4D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904E3A9-E14F-4783-8B47-67454FA0D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F55B4-5E70-429C-B442-D2CA7CC0F6AB}" type="datetimeFigureOut">
              <a:rPr lang="nb-NO" smtClean="0"/>
              <a:t>28.02.2021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C74B038-8B89-4CC0-AFF5-E6ACC8653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4AE2B0A-1DA8-4900-852D-B70F99CD3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CF1C-B1B9-4D1A-9416-6CE27FF2ED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0334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68C86385-D4BA-41AD-95E0-61AB7A851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F55B4-5E70-429C-B442-D2CA7CC0F6AB}" type="datetimeFigureOut">
              <a:rPr lang="nb-NO" smtClean="0"/>
              <a:t>28.02.2021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FD4DB24-E718-40C7-AD8D-93DB114FF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ABEF10D8-1FE0-4016-ADE0-10E173E07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CF1C-B1B9-4D1A-9416-6CE27FF2ED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8072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151E52-488E-4879-B614-99A06B4E8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7A66314-1D18-4B8E-ABEA-8F113521F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2523363-B0AD-46EE-89C9-B239784052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55007C3-770D-4FA5-A3F3-DF42BFA37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F55B4-5E70-429C-B442-D2CA7CC0F6AB}" type="datetimeFigureOut">
              <a:rPr lang="nb-NO" smtClean="0"/>
              <a:t>28.02.2021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4E8A328-E791-4C5E-8DC4-864660202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815E158-AB1D-467D-98B0-D63375E18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CF1C-B1B9-4D1A-9416-6CE27FF2ED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40621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00E136F-213A-4B50-93CA-DA6823595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9D691B9-7AEE-4841-92CE-30694A2ED8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188994C-3FE7-43DA-9F6F-2CF4EE3CD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D191869-BAD1-47F7-AFFB-E1E3920F8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F55B4-5E70-429C-B442-D2CA7CC0F6AB}" type="datetimeFigureOut">
              <a:rPr lang="nb-NO" smtClean="0"/>
              <a:t>28.02.2021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20771B5-1114-48E7-849E-0A357EA7A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877CCED-E4E5-46C2-8568-1F54A4221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CF1C-B1B9-4D1A-9416-6CE27FF2ED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34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A9E8FAA-2488-45A0-BE38-D3F3A9B6E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3D1CDCF-8694-466D-8108-C900AA41D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D3AE641-BB3B-41F8-B16D-1FC5A7B9F0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F55B4-5E70-429C-B442-D2CA7CC0F6AB}" type="datetimeFigureOut">
              <a:rPr lang="nb-NO" smtClean="0"/>
              <a:t>28.02.2021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A2ACAF9-7D03-4958-A03A-51E2A47671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2610CB3-BC6F-4EFA-AA56-5F20170FB1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1CF1C-B1B9-4D1A-9416-6CE27FF2EDF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8155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tary.org/en/shekhar-mehta-says-serving-others-changes-lives-including-our-own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73D3CE1-07D3-4588-B9DA-AC4D7C8D74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7011" y="4502330"/>
            <a:ext cx="10765410" cy="1207269"/>
          </a:xfrm>
        </p:spPr>
        <p:txBody>
          <a:bodyPr>
            <a:normAutofit/>
          </a:bodyPr>
          <a:lstStyle/>
          <a:p>
            <a:r>
              <a:rPr lang="nb-NO"/>
              <a:t>Engasjement for klubben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CDD0340-743F-4F5A-936C-02A096E36A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6313" y="5665510"/>
            <a:ext cx="9426806" cy="719122"/>
          </a:xfrm>
        </p:spPr>
        <p:txBody>
          <a:bodyPr>
            <a:normAutofit/>
          </a:bodyPr>
          <a:lstStyle/>
          <a:p>
            <a:r>
              <a:rPr lang="nb-NO" dirty="0"/>
              <a:t>v/Berit Markussen 01.03.21</a:t>
            </a:r>
          </a:p>
        </p:txBody>
      </p:sp>
      <p:pic>
        <p:nvPicPr>
          <p:cNvPr id="7" name="Bilde 6" descr="Et bilde som inneholder person, mann, dress, har på seg&#10;&#10;Automatisk generert beskrivelse">
            <a:extLst>
              <a:ext uri="{FF2B5EF4-FFF2-40B4-BE49-F238E27FC236}">
                <a16:creationId xmlns:a16="http://schemas.microsoft.com/office/drawing/2014/main" id="{F662C381-D51D-41BB-AFA1-724C424338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570" y="323251"/>
            <a:ext cx="2752512" cy="3840715"/>
          </a:xfrm>
          <a:prstGeom prst="rect">
            <a:avLst/>
          </a:prstGeom>
        </p:spPr>
      </p:pic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64940E8-4031-4205-8D84-CBBB398C9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12212" y="1183158"/>
            <a:ext cx="0" cy="212090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Bilde 5" descr="Et bilde som inneholder tekst, utklipp&#10;&#10;Automatisk generert beskrivelse">
            <a:extLst>
              <a:ext uri="{FF2B5EF4-FFF2-40B4-BE49-F238E27FC236}">
                <a16:creationId xmlns:a16="http://schemas.microsoft.com/office/drawing/2014/main" id="{337FB618-CECD-41F0-A0CA-6AA0459700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1647" y="1590443"/>
            <a:ext cx="3647276" cy="1306330"/>
          </a:xfrm>
          <a:prstGeom prst="rect">
            <a:avLst/>
          </a:prstGeom>
        </p:spPr>
      </p:pic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D83F26F-C55B-4A92-9AFF-4894D14E27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63558" y="1183158"/>
            <a:ext cx="0" cy="212090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Bilde 7" descr="Et bilde som inneholder tekst&#10;&#10;Automatisk generert beskrivelse">
            <a:extLst>
              <a:ext uri="{FF2B5EF4-FFF2-40B4-BE49-F238E27FC236}">
                <a16:creationId xmlns:a16="http://schemas.microsoft.com/office/drawing/2014/main" id="{5D646842-5107-4B34-9D69-446D1190C1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2987" y="335151"/>
            <a:ext cx="3647275" cy="3816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826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D6563F0C-CCB1-4710-8F9A-D2FF8BD9F1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8101" y="453348"/>
            <a:ext cx="3645724" cy="1304657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026F847B-6A71-4B97-9C5F-FAE2D6298EE6}"/>
              </a:ext>
            </a:extLst>
          </p:cNvPr>
          <p:cNvSpPr txBox="1"/>
          <p:nvPr/>
        </p:nvSpPr>
        <p:spPr>
          <a:xfrm>
            <a:off x="377505" y="1442906"/>
            <a:ext cx="9637153" cy="6185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b="1" dirty="0"/>
              <a:t>Forskjell på å være medlem av </a:t>
            </a:r>
            <a:r>
              <a:rPr lang="nb-NO" sz="3200" b="1" dirty="0" err="1"/>
              <a:t>Rotary</a:t>
            </a:r>
            <a:r>
              <a:rPr lang="nb-NO" sz="3200" b="1" dirty="0"/>
              <a:t> og å være en Rotarianer?</a:t>
            </a:r>
          </a:p>
          <a:p>
            <a:endParaRPr lang="nb-NO" dirty="0"/>
          </a:p>
          <a:p>
            <a:r>
              <a:rPr lang="nb-NO" dirty="0" err="1"/>
              <a:t>Rotary</a:t>
            </a:r>
            <a:r>
              <a:rPr lang="nb-NO" dirty="0"/>
              <a:t> moment- har du opplevd det?</a:t>
            </a:r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RI President-</a:t>
            </a:r>
            <a:r>
              <a:rPr lang="nb-NO" dirty="0" err="1"/>
              <a:t>elect</a:t>
            </a:r>
            <a:r>
              <a:rPr lang="nb-NO" dirty="0"/>
              <a:t> </a:t>
            </a:r>
            <a:r>
              <a:rPr lang="nb-NO" dirty="0" err="1"/>
              <a:t>Shekhar</a:t>
            </a:r>
            <a:r>
              <a:rPr lang="nb-NO" dirty="0"/>
              <a:t> </a:t>
            </a:r>
            <a:r>
              <a:rPr lang="nb-NO" dirty="0" err="1"/>
              <a:t>Mehta</a:t>
            </a:r>
            <a:r>
              <a:rPr lang="nb-NO" dirty="0"/>
              <a:t> oppfordrer medlemmene </a:t>
            </a:r>
          </a:p>
          <a:p>
            <a:r>
              <a:rPr lang="nb-NO" dirty="0"/>
              <a:t>til å bli mer involverte i serviceprosjekter. Han sier at omsorg for, </a:t>
            </a:r>
          </a:p>
          <a:p>
            <a:r>
              <a:rPr lang="nb-NO" dirty="0"/>
              <a:t>samt å tjene andre, er den beste måten å leve på.</a:t>
            </a:r>
          </a:p>
          <a:p>
            <a:r>
              <a:rPr lang="nb-NO" dirty="0"/>
              <a:t>Det endrer ikke bare andre folks liv, men også vårt eget!</a:t>
            </a:r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1. februar holdt </a:t>
            </a:r>
            <a:r>
              <a:rPr lang="nb-NO" dirty="0" err="1"/>
              <a:t>Shekhar</a:t>
            </a:r>
            <a:r>
              <a:rPr lang="nb-NO" dirty="0"/>
              <a:t> </a:t>
            </a:r>
            <a:r>
              <a:rPr lang="nb-NO" dirty="0" err="1"/>
              <a:t>Mehta</a:t>
            </a:r>
            <a:r>
              <a:rPr lang="nb-NO" dirty="0"/>
              <a:t>, som overtar som RI-president 1. juli, sin store tale </a:t>
            </a:r>
          </a:p>
          <a:p>
            <a:r>
              <a:rPr lang="nb-NO" dirty="0"/>
              <a:t>til de påtroppende guvernørene. Talen er en inspirasjon i forbindelse med planlegging</a:t>
            </a:r>
          </a:p>
          <a:p>
            <a:r>
              <a:rPr lang="nb-NO" dirty="0"/>
              <a:t>av kommende år i klubben:</a:t>
            </a:r>
          </a:p>
          <a:p>
            <a:r>
              <a:rPr lang="nb-NO" dirty="0">
                <a:hlinkClick r:id="rId3"/>
              </a:rPr>
              <a:t>https://www.rotary.org/en/shekhar-mehta-says-serving-others-changes-lives-including-our-own</a:t>
            </a:r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341ECE35-DEBF-40A6-B884-5A94CCE0C8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63450" y="2325847"/>
            <a:ext cx="1627464" cy="2044817"/>
          </a:xfrm>
          <a:prstGeom prst="rect">
            <a:avLst/>
          </a:prstGeom>
        </p:spPr>
      </p:pic>
      <p:sp>
        <p:nvSpPr>
          <p:cNvPr id="8" name="TekstSylinder 7">
            <a:extLst>
              <a:ext uri="{FF2B5EF4-FFF2-40B4-BE49-F238E27FC236}">
                <a16:creationId xmlns:a16="http://schemas.microsoft.com/office/drawing/2014/main" id="{1D93669F-4585-4390-ADC5-7840B18462D2}"/>
              </a:ext>
            </a:extLst>
          </p:cNvPr>
          <p:cNvSpPr txBox="1"/>
          <p:nvPr/>
        </p:nvSpPr>
        <p:spPr>
          <a:xfrm>
            <a:off x="9563450" y="4338896"/>
            <a:ext cx="18323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Shekhar Mehta, of the Rotary Club of Calcutta-</a:t>
            </a:r>
            <a:r>
              <a:rPr lang="en-US" sz="1400" dirty="0" err="1"/>
              <a:t>Mahanagar</a:t>
            </a:r>
            <a:r>
              <a:rPr lang="en-US" sz="1400" dirty="0"/>
              <a:t>, West Bengal, India, </a:t>
            </a:r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1338332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35009E67-D0C3-483D-B193-9BF09E16AA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9358" y="247261"/>
            <a:ext cx="3645724" cy="1304657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4C38B4F1-B4BA-452D-B0BC-B7BCFACE0A55}"/>
              </a:ext>
            </a:extLst>
          </p:cNvPr>
          <p:cNvSpPr txBox="1"/>
          <p:nvPr/>
        </p:nvSpPr>
        <p:spPr>
          <a:xfrm>
            <a:off x="343949" y="1157682"/>
            <a:ext cx="10066790" cy="5940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b="1" dirty="0"/>
              <a:t>Vår kjære klubb- </a:t>
            </a:r>
            <a:r>
              <a:rPr lang="nb-NO" sz="3200" b="1" dirty="0" err="1"/>
              <a:t>Kongsgaard</a:t>
            </a:r>
            <a:r>
              <a:rPr lang="nb-NO" sz="3200" b="1" dirty="0"/>
              <a:t> </a:t>
            </a:r>
            <a:r>
              <a:rPr lang="nb-NO" sz="3200" b="1" dirty="0" err="1"/>
              <a:t>Rotary</a:t>
            </a:r>
            <a:r>
              <a:rPr lang="nb-NO" sz="3200" b="1" dirty="0"/>
              <a:t>. Føler vi det slik?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Når begynte du i </a:t>
            </a:r>
            <a:r>
              <a:rPr lang="nb-NO" dirty="0" err="1"/>
              <a:t>Rotary</a:t>
            </a:r>
            <a:r>
              <a:rPr lang="nb-NO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Hvem spurte deg med?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Hvorfor bestemte du deg for å bli medlem i </a:t>
            </a:r>
            <a:r>
              <a:rPr lang="nb-NO" dirty="0" err="1"/>
              <a:t>Rotary</a:t>
            </a:r>
            <a:r>
              <a:rPr lang="nb-NO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Har det svart til dine forventninger?</a:t>
            </a:r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Corona pandemien har gjort at vi kanskje er blitt mer bevisste på hva vi savner og ønsker.</a:t>
            </a:r>
          </a:p>
          <a:p>
            <a:r>
              <a:rPr lang="nb-NO" dirty="0"/>
              <a:t>      Nå kan det derfor være en fin anledning for evalueringer.</a:t>
            </a:r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Ingen kan gjøre alt- men alle kan gjøre noe! Mange i klubben har «stått på» tidligere år, så ingen skal føle dårlig samvittighet. Man ønsker å bruke tiden sin på noe man har interesse for og som gir andre og seg selv noe tilbake. Hvilke oppgave i klubben interesserer deg mest?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 Hvordan utføre kjerneverdiene våre i 2021: </a:t>
            </a:r>
          </a:p>
          <a:p>
            <a:r>
              <a:rPr lang="nb-NO" dirty="0"/>
              <a:t>       Felleskap, integritet, mangfold, tjeneste, lederskap, miljø.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9606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EDA3FD3D-630A-46A1-8363-B988CA0794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7391" y="406696"/>
            <a:ext cx="3645724" cy="1304657"/>
          </a:xfrm>
          <a:prstGeom prst="rect">
            <a:avLst/>
          </a:prstGeom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2510E365-5B99-4E3A-8BF8-2906DFA22E2E}"/>
              </a:ext>
            </a:extLst>
          </p:cNvPr>
          <p:cNvSpPr txBox="1"/>
          <p:nvPr/>
        </p:nvSpPr>
        <p:spPr>
          <a:xfrm>
            <a:off x="713064" y="494951"/>
            <a:ext cx="9087189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i="1" dirty="0"/>
              <a:t>Hvorfor </a:t>
            </a:r>
            <a:r>
              <a:rPr lang="nb-NO" sz="3200" i="1" dirty="0" err="1"/>
              <a:t>Rotary</a:t>
            </a:r>
            <a:r>
              <a:rPr lang="nb-NO" sz="3200" i="1" dirty="0"/>
              <a:t>- 20 gode grunner:</a:t>
            </a:r>
          </a:p>
          <a:p>
            <a:pPr marL="342900" indent="-342900">
              <a:buFont typeface="+mj-lt"/>
              <a:buAutoNum type="arabicPeriod"/>
            </a:pPr>
            <a:r>
              <a:rPr lang="nb-NO" i="1" dirty="0">
                <a:solidFill>
                  <a:srgbClr val="FF0000"/>
                </a:solidFill>
              </a:rPr>
              <a:t>Vennskap</a:t>
            </a:r>
          </a:p>
          <a:p>
            <a:pPr marL="342900" indent="-342900">
              <a:buFont typeface="+mj-lt"/>
              <a:buAutoNum type="arabicPeriod"/>
            </a:pPr>
            <a:r>
              <a:rPr lang="nb-NO" dirty="0">
                <a:solidFill>
                  <a:srgbClr val="FF0000"/>
                </a:solidFill>
              </a:rPr>
              <a:t>Yrkesmangfold</a:t>
            </a:r>
          </a:p>
          <a:p>
            <a:pPr marL="342900" indent="-342900">
              <a:buFont typeface="+mj-lt"/>
              <a:buAutoNum type="arabicPeriod"/>
            </a:pPr>
            <a:r>
              <a:rPr lang="nb-NO" dirty="0">
                <a:solidFill>
                  <a:srgbClr val="FF0000"/>
                </a:solidFill>
              </a:rPr>
              <a:t>Personlig utvikling</a:t>
            </a:r>
          </a:p>
          <a:p>
            <a:pPr marL="342900" indent="-342900">
              <a:buFont typeface="+mj-lt"/>
              <a:buAutoNum type="arabicPeriod"/>
            </a:pPr>
            <a:r>
              <a:rPr lang="nb-NO" dirty="0"/>
              <a:t>Lederutvikling</a:t>
            </a:r>
          </a:p>
          <a:p>
            <a:pPr marL="342900" indent="-342900">
              <a:buFont typeface="+mj-lt"/>
              <a:buAutoNum type="arabicPeriod"/>
            </a:pPr>
            <a:r>
              <a:rPr lang="nb-NO" dirty="0"/>
              <a:t>Samfunnsengasjerte mennesker</a:t>
            </a:r>
          </a:p>
          <a:p>
            <a:pPr marL="342900" indent="-342900">
              <a:buFont typeface="+mj-lt"/>
              <a:buAutoNum type="arabicPeriod"/>
            </a:pPr>
            <a:r>
              <a:rPr lang="nb-NO" dirty="0"/>
              <a:t>Egenutvikling</a:t>
            </a:r>
          </a:p>
          <a:p>
            <a:pPr marL="342900" indent="-342900">
              <a:buFont typeface="+mj-lt"/>
              <a:buAutoNum type="arabicPeriod"/>
            </a:pPr>
            <a:r>
              <a:rPr lang="nb-NO" dirty="0"/>
              <a:t>Moro</a:t>
            </a:r>
          </a:p>
          <a:p>
            <a:pPr marL="342900" indent="-342900">
              <a:buFont typeface="+mj-lt"/>
              <a:buAutoNum type="arabicPeriod"/>
            </a:pPr>
            <a:r>
              <a:rPr lang="nb-NO" dirty="0">
                <a:solidFill>
                  <a:srgbClr val="FF0000"/>
                </a:solidFill>
              </a:rPr>
              <a:t>Foredrag og kurs</a:t>
            </a:r>
          </a:p>
          <a:p>
            <a:pPr marL="342900" indent="-342900">
              <a:buFont typeface="+mj-lt"/>
              <a:buAutoNum type="arabicPeriod"/>
            </a:pPr>
            <a:r>
              <a:rPr lang="nb-NO" dirty="0">
                <a:solidFill>
                  <a:srgbClr val="FF0000"/>
                </a:solidFill>
              </a:rPr>
              <a:t>Nettverk</a:t>
            </a:r>
          </a:p>
          <a:p>
            <a:pPr marL="342900" indent="-342900">
              <a:buFont typeface="+mj-lt"/>
              <a:buAutoNum type="arabicPeriod"/>
            </a:pPr>
            <a:r>
              <a:rPr lang="nb-NO" dirty="0"/>
              <a:t>Hjelp når du reiser</a:t>
            </a:r>
          </a:p>
          <a:p>
            <a:pPr marL="342900" indent="-342900">
              <a:buFont typeface="+mj-lt"/>
              <a:buAutoNum type="arabicPeriod"/>
            </a:pPr>
            <a:r>
              <a:rPr lang="nb-NO" dirty="0"/>
              <a:t>Arrangementer</a:t>
            </a:r>
          </a:p>
          <a:p>
            <a:pPr marL="342900" indent="-342900">
              <a:buFont typeface="+mj-lt"/>
              <a:buAutoNum type="arabicPeriod"/>
            </a:pPr>
            <a:r>
              <a:rPr lang="nb-NO" dirty="0"/>
              <a:t>Utvikling av sosiale ferdigheter</a:t>
            </a:r>
          </a:p>
          <a:p>
            <a:pPr marL="342900" indent="-342900">
              <a:buFont typeface="+mj-lt"/>
              <a:buAutoNum type="arabicPeriod"/>
            </a:pPr>
            <a:r>
              <a:rPr lang="nb-NO" dirty="0"/>
              <a:t>Familietilbud</a:t>
            </a:r>
          </a:p>
          <a:p>
            <a:pPr marL="342900" indent="-342900">
              <a:buFont typeface="+mj-lt"/>
              <a:buAutoNum type="arabicPeriod"/>
            </a:pPr>
            <a:r>
              <a:rPr lang="nb-NO" dirty="0"/>
              <a:t>Yrkesmuligheter</a:t>
            </a:r>
          </a:p>
          <a:p>
            <a:pPr marL="342900" indent="-342900">
              <a:buFont typeface="+mj-lt"/>
              <a:buAutoNum type="arabicPeriod"/>
            </a:pPr>
            <a:r>
              <a:rPr lang="nb-NO" dirty="0"/>
              <a:t>Etisk utvikling</a:t>
            </a:r>
          </a:p>
          <a:p>
            <a:pPr marL="342900" indent="-342900">
              <a:buFont typeface="+mj-lt"/>
              <a:buAutoNum type="arabicPeriod"/>
            </a:pPr>
            <a:r>
              <a:rPr lang="nb-NO" dirty="0">
                <a:solidFill>
                  <a:srgbClr val="FF0000"/>
                </a:solidFill>
              </a:rPr>
              <a:t>Kulturell forståelse</a:t>
            </a:r>
          </a:p>
          <a:p>
            <a:pPr marL="342900" indent="-342900">
              <a:buFont typeface="+mj-lt"/>
              <a:buAutoNum type="arabicPeriod"/>
            </a:pPr>
            <a:r>
              <a:rPr lang="nb-NO" dirty="0"/>
              <a:t>Anseelse</a:t>
            </a:r>
          </a:p>
          <a:p>
            <a:pPr marL="342900" indent="-342900">
              <a:buFont typeface="+mj-lt"/>
              <a:buAutoNum type="arabicPeriod"/>
            </a:pPr>
            <a:r>
              <a:rPr lang="nb-NO" dirty="0">
                <a:solidFill>
                  <a:srgbClr val="FF0000"/>
                </a:solidFill>
              </a:rPr>
              <a:t>Hyggelige mennesker</a:t>
            </a:r>
          </a:p>
          <a:p>
            <a:pPr marL="342900" indent="-342900">
              <a:buFont typeface="+mj-lt"/>
              <a:buAutoNum type="arabicPeriod"/>
            </a:pPr>
            <a:r>
              <a:rPr lang="nb-NO" dirty="0"/>
              <a:t>Ingen hemmeligheter</a:t>
            </a:r>
          </a:p>
          <a:p>
            <a:pPr marL="342900" indent="-342900">
              <a:buFont typeface="+mj-lt"/>
              <a:buAutoNum type="arabicPeriod"/>
            </a:pPr>
            <a:r>
              <a:rPr lang="nb-NO" dirty="0">
                <a:solidFill>
                  <a:srgbClr val="FF0000"/>
                </a:solidFill>
              </a:rPr>
              <a:t>Mulighet til å yte noe for andre</a:t>
            </a:r>
          </a:p>
          <a:p>
            <a:pPr marL="342900" indent="-342900">
              <a:buFont typeface="+mj-lt"/>
              <a:buAutoNum type="arabicPeriod"/>
            </a:pPr>
            <a:endParaRPr lang="nb-NO" dirty="0"/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3EE8A4B3-D84E-4221-8E11-01E2769C0455}"/>
              </a:ext>
            </a:extLst>
          </p:cNvPr>
          <p:cNvSpPr txBox="1"/>
          <p:nvPr/>
        </p:nvSpPr>
        <p:spPr>
          <a:xfrm>
            <a:off x="6644081" y="2583809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/>
              <a:t>Rotary</a:t>
            </a:r>
            <a:r>
              <a:rPr lang="nb-NO" dirty="0"/>
              <a:t> er et globalt kompetansenettverk for mennesker med sosialt engasjement. Mennesker fra forskjellige yrker som er opptatt av høy etisk standard i sitt virke og vil hverandre vel.</a:t>
            </a:r>
          </a:p>
          <a:p>
            <a:r>
              <a:rPr lang="nb-NO" dirty="0"/>
              <a:t>Vi ønsker å bruke våre resurser til å hjelpe andre medmennesker lokalt og internasjonalt.</a:t>
            </a:r>
          </a:p>
        </p:txBody>
      </p:sp>
    </p:spTree>
    <p:extLst>
      <p:ext uri="{BB962C8B-B14F-4D97-AF65-F5344CB8AC3E}">
        <p14:creationId xmlns:p14="http://schemas.microsoft.com/office/powerpoint/2010/main" val="2327267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3CE0B0BB-BCCA-47CA-A57A-27F4B4BF1E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4673" y="222908"/>
            <a:ext cx="3645724" cy="1304657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94694F84-6633-46EF-B367-C8224A5DE7F6}"/>
              </a:ext>
            </a:extLst>
          </p:cNvPr>
          <p:cNvSpPr txBox="1"/>
          <p:nvPr/>
        </p:nvSpPr>
        <p:spPr>
          <a:xfrm>
            <a:off x="1399592" y="1651518"/>
            <a:ext cx="874278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b="1" dirty="0"/>
              <a:t>Nyttige erfaringer fra </a:t>
            </a:r>
            <a:r>
              <a:rPr lang="nb-NO" sz="3200" b="1" dirty="0" err="1"/>
              <a:t>corona</a:t>
            </a:r>
            <a:r>
              <a:rPr lang="nb-NO" sz="3200" b="1" dirty="0"/>
              <a:t>-året </a:t>
            </a:r>
            <a:endParaRPr lang="nb-NO" sz="3200" dirty="0"/>
          </a:p>
          <a:p>
            <a:endParaRPr lang="nb-NO" dirty="0"/>
          </a:p>
          <a:p>
            <a:r>
              <a:rPr lang="nb-NO" dirty="0"/>
              <a:t>Ved digitale møter: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 Man har mulighet til å få foredragsholdere som bor langt unna til å delta på klubbmøtet</a:t>
            </a:r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Medlemmer kan få med seg møtene selv om man er andre steder i landet/utlandet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«Sammøte» med vennskapsklubb?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Vi klarer teknisk oppkobling til digitale møter dersom viljen er tilstede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Kan digitale møter være et </a:t>
            </a:r>
            <a:r>
              <a:rPr lang="nb-NO" u="sng" dirty="0"/>
              <a:t>supplement</a:t>
            </a:r>
            <a:r>
              <a:rPr lang="nb-NO" dirty="0"/>
              <a:t> til fysiske klubbmøter?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86433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8CE43159-695A-4723-9C5D-6A7F94439364}"/>
              </a:ext>
            </a:extLst>
          </p:cNvPr>
          <p:cNvSpPr txBox="1"/>
          <p:nvPr/>
        </p:nvSpPr>
        <p:spPr>
          <a:xfrm>
            <a:off x="553673" y="796954"/>
            <a:ext cx="10108734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sz="3200" dirty="0"/>
          </a:p>
          <a:p>
            <a:r>
              <a:rPr lang="nb-NO" sz="3200" b="1" dirty="0"/>
              <a:t>Øke klubbens betydning i lokalsamfunnet</a:t>
            </a:r>
          </a:p>
          <a:p>
            <a:endParaRPr lang="nb-NO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Flere klubber har valgt å ha «åpne møter» hvor man inviterer potensielle medlemmer og andre, </a:t>
            </a:r>
            <a:r>
              <a:rPr lang="nb-NO" dirty="0" err="1"/>
              <a:t>f.eks</a:t>
            </a:r>
            <a:r>
              <a:rPr lang="nb-NO" dirty="0"/>
              <a:t> når man har spesielt gode/interessante foredragsholdere på besøk, eller tar opp aktuelle tema. Kan gjerne bruke Facebook for å invitere.</a:t>
            </a:r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Spør lokalsamfunnet, </a:t>
            </a:r>
            <a:r>
              <a:rPr lang="nb-NO" dirty="0" err="1"/>
              <a:t>f.eks</a:t>
            </a:r>
            <a:r>
              <a:rPr lang="nb-NO" dirty="0"/>
              <a:t> kommunen, Næringsforeningen hva de ønsker </a:t>
            </a:r>
            <a:r>
              <a:rPr lang="nb-NO" dirty="0" err="1"/>
              <a:t>Rotary</a:t>
            </a:r>
            <a:r>
              <a:rPr lang="nb-NO" dirty="0"/>
              <a:t> kan bidra med. Dersom flere klubber samarbeider om større lokale prosjekter gir det mer slagkraft og mulig medieomtale.</a:t>
            </a:r>
          </a:p>
          <a:p>
            <a:r>
              <a:rPr lang="nb-NO" dirty="0"/>
              <a:t>     Send gjerne inn stoff til media selv med tekst og bilder.</a:t>
            </a:r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Ved å ha prosjekter på tvers av generasjoner får vi info ut til flere ( f.eks. gi støtte til en barnehage, forening </a:t>
            </a:r>
            <a:r>
              <a:rPr lang="nb-NO" dirty="0" err="1"/>
              <a:t>e.l</a:t>
            </a:r>
            <a:r>
              <a:rPr lang="nb-NO" dirty="0"/>
              <a:t>, dermed får foreldrene også info her. De kan lage noe, dyrke noe, som de igjen kan gi til annet godt formål.)</a:t>
            </a:r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Sette vårt emblem på ting og gjenstander vi sponser(benker, bord, sykkel, kunstverk </a:t>
            </a:r>
            <a:r>
              <a:rPr lang="nb-NO" dirty="0" err="1"/>
              <a:t>o.l</a:t>
            </a:r>
            <a:r>
              <a:rPr lang="nb-NO" dirty="0"/>
              <a:t>)</a:t>
            </a:r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CA4D4386-5781-49A9-B60D-8093925CB7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7241" y="234807"/>
            <a:ext cx="3645724" cy="130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471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3FF31BCB-E191-46B1-A8C7-71D45F6642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7979" y="238744"/>
            <a:ext cx="3645724" cy="1304657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B8366CD-3ADA-4B26-8731-E82DF06D6B2E}"/>
              </a:ext>
            </a:extLst>
          </p:cNvPr>
          <p:cNvSpPr txBox="1"/>
          <p:nvPr/>
        </p:nvSpPr>
        <p:spPr>
          <a:xfrm>
            <a:off x="1106747" y="1308169"/>
            <a:ext cx="837889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b="1" dirty="0"/>
              <a:t>Prosjekter lokalt og internasjonalt</a:t>
            </a:r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Prosjekter gir meningsfullt medlemskap- vi jobber sammen, blir bedre kjent, og ser verdien og nytten av å hjelpe andre.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Bør vi ha prosjekter som er samfunnsnyttige og som inkluderer og engasjerer</a:t>
            </a:r>
          </a:p>
          <a:p>
            <a:r>
              <a:rPr lang="nb-NO" dirty="0"/>
              <a:t>     også de som ikke er Rotarianere?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Konsert ( ref. Flekkefjord </a:t>
            </a:r>
            <a:r>
              <a:rPr lang="nb-NO" dirty="0" err="1"/>
              <a:t>rk</a:t>
            </a:r>
            <a:r>
              <a:rPr lang="nb-NO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Havet og havnæringens rolle for bærekraftig global utvikling innen 2030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r>
              <a:rPr lang="nb-NO" dirty="0"/>
              <a:t>Peter M Haugan: Forskningssjefen har vært sentral i ekspertgruppen under Erna Solberg sitt internasjonale havpanel. Resursperson for Utenriksdepartementet for å samordne norsk havpolitikk, samspill mellom forskning/politikk/forvaltning. Tilknyttet også til UIB. Han sier selv: «Mine forskningsinteresser spenner fra fysiske prosesser i oseanografi til utvikling av fremtidens energisystemer.»</a:t>
            </a:r>
          </a:p>
        </p:txBody>
      </p:sp>
    </p:spTree>
    <p:extLst>
      <p:ext uri="{BB962C8B-B14F-4D97-AF65-F5344CB8AC3E}">
        <p14:creationId xmlns:p14="http://schemas.microsoft.com/office/powerpoint/2010/main" val="1305948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AC5FF11C-D90B-4B52-A811-2FB329244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5343" y="322720"/>
            <a:ext cx="3645724" cy="1304657"/>
          </a:xfrm>
          <a:prstGeom prst="rect">
            <a:avLst/>
          </a:prstGeom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681CDE8E-E480-4B65-BA5D-C16A9EB0FF52}"/>
              </a:ext>
            </a:extLst>
          </p:cNvPr>
          <p:cNvSpPr txBox="1"/>
          <p:nvPr/>
        </p:nvSpPr>
        <p:spPr>
          <a:xfrm>
            <a:off x="1350628" y="1744910"/>
            <a:ext cx="860710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b="1" dirty="0"/>
              <a:t>Ønsker du å være med på å bygge opp noe nytt?</a:t>
            </a:r>
          </a:p>
          <a:p>
            <a:r>
              <a:rPr lang="nb-NO" sz="3200" b="1" dirty="0"/>
              <a:t>SATELITTKLUBB </a:t>
            </a:r>
            <a:r>
              <a:rPr lang="nb-NO" sz="3200" b="1" u="sng" dirty="0"/>
              <a:t>tilknyttet</a:t>
            </a:r>
            <a:r>
              <a:rPr lang="nb-NO" sz="3200" b="1" dirty="0"/>
              <a:t> vår klubb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Være med på å utforme noe nytt- sette dagsorden for Rotaryklubb for yngre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Imøtekomme yngre sitt behov for fleksibilitet og innovasjon/nytenking.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Imøtekomme behov for fellesskap og nettverksbygging.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Tilrettelegge for at yngre medlemmer å møte på andre tidspunkt enn klubbene.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Stavern </a:t>
            </a:r>
            <a:r>
              <a:rPr lang="nb-NO" dirty="0" err="1"/>
              <a:t>Rotary</a:t>
            </a:r>
            <a:r>
              <a:rPr lang="nb-NO" dirty="0"/>
              <a:t> Ung kan være et samlingspunkt for yngre med nedslagsfelt utover Stavern, gjerne fra flere klubber i 2290</a:t>
            </a:r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Større nedslagsfelt for å få nye medlemmer til </a:t>
            </a:r>
            <a:r>
              <a:rPr lang="nb-NO" dirty="0" err="1"/>
              <a:t>Rotary</a:t>
            </a: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Ref. ungt medlem på Medlemsseminaret vårt fra </a:t>
            </a:r>
            <a:r>
              <a:rPr lang="nb-NO" dirty="0" err="1"/>
              <a:t>Geneve</a:t>
            </a:r>
            <a:r>
              <a:rPr lang="nb-NO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1743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DE8112D6-DCB5-4A06-A5A8-EED5D7CE45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4838" y="375793"/>
            <a:ext cx="3645724" cy="1304657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43E59A36-41FC-4E98-A776-2A05DFB42724}"/>
              </a:ext>
            </a:extLst>
          </p:cNvPr>
          <p:cNvSpPr txBox="1"/>
          <p:nvPr/>
        </p:nvSpPr>
        <p:spPr>
          <a:xfrm>
            <a:off x="729843" y="1384183"/>
            <a:ext cx="9636468" cy="5313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b="1" dirty="0"/>
              <a:t>Det «indre liv» i klubben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b-NO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Sosiale aktiviteter i klubben for at medlemmene får tid til å bli bedre kjent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b-NO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Samhold og kameratskap er viktig!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b-NO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/>
              <a:t>«Her og nå» aktiviteter er miljøskapende</a:t>
            </a:r>
          </a:p>
          <a:p>
            <a:r>
              <a:rPr lang="nb-NO" sz="2000" dirty="0"/>
              <a:t>      Starte en halv time før og ha en kopp kaffe og en uformell prat før ordinært møte </a:t>
            </a:r>
          </a:p>
          <a:p>
            <a:r>
              <a:rPr lang="nb-NO" sz="2000" dirty="0"/>
              <a:t>      Evt. gjøre dette første møte i ny mnd. </a:t>
            </a:r>
          </a:p>
          <a:p>
            <a:endParaRPr lang="nb-NO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000" dirty="0" err="1"/>
              <a:t>F.eks</a:t>
            </a:r>
            <a:r>
              <a:rPr lang="nb-NO" sz="2000" dirty="0"/>
              <a:t> møte en gang i </a:t>
            </a:r>
            <a:r>
              <a:rPr lang="nb-NO" sz="2000" dirty="0" err="1"/>
              <a:t>mnd</a:t>
            </a:r>
            <a:r>
              <a:rPr lang="nb-NO" sz="2000" dirty="0"/>
              <a:t> til en kaffe/vin/øl evt. matbit for sosialt treff på egnet sted</a:t>
            </a:r>
          </a:p>
          <a:p>
            <a:r>
              <a:rPr lang="nb-NO" sz="2000" dirty="0"/>
              <a:t>      Evt. noe foretrekker å ha klubbmedlemmer som turkamerater </a:t>
            </a:r>
          </a:p>
          <a:p>
            <a:endParaRPr lang="nb-NO" sz="2000" dirty="0"/>
          </a:p>
          <a:p>
            <a:r>
              <a:rPr lang="nb-NO" sz="2000" dirty="0"/>
              <a:t>      Intervallet på treffene kan man tilpasse, men kontinuitet er nøkkelen.</a:t>
            </a:r>
          </a:p>
          <a:p>
            <a:endParaRPr lang="nb-NO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126841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872888B7-25B7-4D97-B73A-7A805B0B14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6012" y="322721"/>
            <a:ext cx="3645724" cy="1304657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684D4107-2A9F-43FD-87C6-16757EAAB22E}"/>
              </a:ext>
            </a:extLst>
          </p:cNvPr>
          <p:cNvSpPr txBox="1"/>
          <p:nvPr/>
        </p:nvSpPr>
        <p:spPr>
          <a:xfrm>
            <a:off x="696286" y="553674"/>
            <a:ext cx="8722453" cy="6852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3200" b="1" dirty="0"/>
              <a:t>Øke kunnskap om </a:t>
            </a:r>
            <a:r>
              <a:rPr lang="nb-NO" sz="3200" b="1" dirty="0" err="1"/>
              <a:t>Rotary</a:t>
            </a:r>
            <a:endParaRPr lang="nb-NO" sz="3200" b="1" dirty="0"/>
          </a:p>
          <a:p>
            <a:endParaRPr lang="nb-NO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b="1" dirty="0"/>
              <a:t>«5 min videosnutter» </a:t>
            </a:r>
            <a:r>
              <a:rPr lang="nb-NO" dirty="0"/>
              <a:t>om </a:t>
            </a:r>
            <a:r>
              <a:rPr lang="nb-NO" dirty="0" err="1"/>
              <a:t>Rotary</a:t>
            </a:r>
            <a:r>
              <a:rPr lang="nb-NO" dirty="0"/>
              <a:t> til klubbmøtene. (Gitt innspill til Distriktledelsen)</a:t>
            </a:r>
          </a:p>
          <a:p>
            <a:r>
              <a:rPr lang="nb-NO" dirty="0"/>
              <a:t>       Kan evt. ha små konkurranser/</a:t>
            </a:r>
            <a:r>
              <a:rPr lang="nb-NO" dirty="0" err="1"/>
              <a:t>Kahoot</a:t>
            </a:r>
            <a:r>
              <a:rPr lang="nb-NO" dirty="0"/>
              <a:t> om fakta </a:t>
            </a:r>
            <a:r>
              <a:rPr lang="nb-NO" dirty="0" err="1"/>
              <a:t>Rotary</a:t>
            </a:r>
            <a:r>
              <a:rPr lang="nb-NO" dirty="0"/>
              <a:t>.</a:t>
            </a:r>
          </a:p>
          <a:p>
            <a:endParaRPr lang="nb-NO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b="1" dirty="0"/>
              <a:t>Hva er </a:t>
            </a:r>
            <a:r>
              <a:rPr lang="nb-NO" b="1" dirty="0" err="1"/>
              <a:t>Rotary</a:t>
            </a:r>
            <a:r>
              <a:rPr lang="nb-NO" b="1" dirty="0"/>
              <a:t> på 30 sek</a:t>
            </a:r>
            <a:r>
              <a:rPr lang="nb-NO" dirty="0"/>
              <a:t>? (Gitt innspill til Distriktledelsen)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b="1" dirty="0"/>
              <a:t>RLI </a:t>
            </a:r>
            <a:r>
              <a:rPr lang="nb-NO" dirty="0"/>
              <a:t>–</a:t>
            </a:r>
            <a:r>
              <a:rPr lang="nb-NO" dirty="0" err="1"/>
              <a:t>Rotary</a:t>
            </a:r>
            <a:r>
              <a:rPr lang="nb-NO" dirty="0"/>
              <a:t> </a:t>
            </a:r>
            <a:r>
              <a:rPr lang="nb-NO" dirty="0" err="1"/>
              <a:t>Leadership</a:t>
            </a:r>
            <a:r>
              <a:rPr lang="nb-NO" dirty="0"/>
              <a:t> </a:t>
            </a:r>
            <a:r>
              <a:rPr lang="nb-NO" dirty="0" err="1"/>
              <a:t>Institute</a:t>
            </a:r>
            <a:r>
              <a:rPr lang="nb-NO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Nytt opplegg på gang i Distriktet. Dette blir et spennende mulighet/opplegg for klubbene- mer info. senere.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På </a:t>
            </a:r>
            <a:r>
              <a:rPr lang="nb-NO" dirty="0" err="1"/>
              <a:t>Rotary</a:t>
            </a:r>
            <a:r>
              <a:rPr lang="nb-NO" dirty="0"/>
              <a:t> Voices: https://blog.rotary.org er det masse interessant stoff om nye muligheter i </a:t>
            </a:r>
            <a:r>
              <a:rPr lang="nb-NO" dirty="0" err="1"/>
              <a:t>Rotary</a:t>
            </a:r>
            <a:r>
              <a:rPr lang="nb-NO" dirty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og denne linken: https://blog.rotary.org/2019/06/11/new-rotary-club-models-enhance-connections/#more-9815 bringer dere rett inn i informasjonen om </a:t>
            </a:r>
            <a:r>
              <a:rPr lang="nb-NO" dirty="0" err="1"/>
              <a:t>Rotarys</a:t>
            </a:r>
            <a:r>
              <a:rPr lang="nb-NO" dirty="0"/>
              <a:t> nye strategiske plan og en del av de nye klubbmulighetene.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err="1"/>
              <a:t>Rotary</a:t>
            </a:r>
            <a:r>
              <a:rPr lang="nb-NO" dirty="0"/>
              <a:t> har også opparbeidet en meget interessant «gullgruve» om alt fra opplæring av guvernører, presidenter, komitéledere </a:t>
            </a:r>
            <a:r>
              <a:rPr lang="nb-NO" dirty="0" err="1"/>
              <a:t>osv</a:t>
            </a:r>
            <a:r>
              <a:rPr lang="nb-NO" dirty="0"/>
              <a:t> – og til å holde tale! Gå inn på My </a:t>
            </a:r>
            <a:r>
              <a:rPr lang="nb-NO" dirty="0" err="1"/>
              <a:t>Rotary</a:t>
            </a:r>
            <a:r>
              <a:rPr lang="nb-NO" dirty="0"/>
              <a:t>: https://my.rotary.org/en/ . Der vil jeg spesielt anbefale dere å se nærmere på</a:t>
            </a:r>
          </a:p>
          <a:p>
            <a:r>
              <a:rPr lang="nb-NO" dirty="0"/>
              <a:t>     </a:t>
            </a:r>
            <a:r>
              <a:rPr lang="nb-NO" b="1" dirty="0" err="1"/>
              <a:t>Rotary</a:t>
            </a:r>
            <a:r>
              <a:rPr lang="nb-NO" b="1" dirty="0"/>
              <a:t> Club Central, og Learning Center.</a:t>
            </a:r>
          </a:p>
          <a:p>
            <a:endParaRPr lang="nb-NO" dirty="0"/>
          </a:p>
          <a:p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5868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1145</Words>
  <Application>Microsoft Office PowerPoint</Application>
  <PresentationFormat>Widescreen</PresentationFormat>
  <Paragraphs>140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Engasjement for klubben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Engasjement for klubben</dc:title>
  <dc:creator>Berit Markussen</dc:creator>
  <cp:lastModifiedBy>Berit Markussen</cp:lastModifiedBy>
  <cp:revision>71</cp:revision>
  <cp:lastPrinted>2021-02-28T18:11:21Z</cp:lastPrinted>
  <dcterms:created xsi:type="dcterms:W3CDTF">2021-02-25T12:55:10Z</dcterms:created>
  <dcterms:modified xsi:type="dcterms:W3CDTF">2021-02-28T18:16:48Z</dcterms:modified>
</cp:coreProperties>
</file>